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6"/>
  </p:notesMasterIdLst>
  <p:sldIdLst>
    <p:sldId id="256" r:id="rId2"/>
    <p:sldId id="257" r:id="rId3"/>
    <p:sldId id="293" r:id="rId4"/>
    <p:sldId id="292" r:id="rId5"/>
    <p:sldId id="290" r:id="rId6"/>
    <p:sldId id="258" r:id="rId7"/>
    <p:sldId id="261" r:id="rId8"/>
    <p:sldId id="277" r:id="rId9"/>
    <p:sldId id="262" r:id="rId10"/>
    <p:sldId id="287" r:id="rId11"/>
    <p:sldId id="264" r:id="rId12"/>
    <p:sldId id="265" r:id="rId13"/>
    <p:sldId id="267" r:id="rId14"/>
    <p:sldId id="263" r:id="rId15"/>
    <p:sldId id="294" r:id="rId16"/>
    <p:sldId id="296" r:id="rId17"/>
    <p:sldId id="297" r:id="rId18"/>
    <p:sldId id="298" r:id="rId19"/>
    <p:sldId id="271" r:id="rId20"/>
    <p:sldId id="273" r:id="rId21"/>
    <p:sldId id="279" r:id="rId22"/>
    <p:sldId id="268" r:id="rId23"/>
    <p:sldId id="269" r:id="rId24"/>
    <p:sldId id="276" r:id="rId25"/>
    <p:sldId id="280" r:id="rId26"/>
    <p:sldId id="281" r:id="rId27"/>
    <p:sldId id="283" r:id="rId28"/>
    <p:sldId id="284" r:id="rId29"/>
    <p:sldId id="288" r:id="rId30"/>
    <p:sldId id="285" r:id="rId31"/>
    <p:sldId id="289" r:id="rId32"/>
    <p:sldId id="259" r:id="rId33"/>
    <p:sldId id="295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176FA7-B2CB-432F-B63D-CF6C06AAE1F1}">
          <p14:sldIdLst>
            <p14:sldId id="256"/>
            <p14:sldId id="257"/>
            <p14:sldId id="293"/>
            <p14:sldId id="292"/>
            <p14:sldId id="290"/>
            <p14:sldId id="258"/>
            <p14:sldId id="261"/>
            <p14:sldId id="277"/>
            <p14:sldId id="262"/>
            <p14:sldId id="287"/>
            <p14:sldId id="264"/>
            <p14:sldId id="265"/>
            <p14:sldId id="267"/>
            <p14:sldId id="263"/>
            <p14:sldId id="294"/>
            <p14:sldId id="296"/>
            <p14:sldId id="297"/>
            <p14:sldId id="298"/>
            <p14:sldId id="271"/>
            <p14:sldId id="273"/>
            <p14:sldId id="279"/>
            <p14:sldId id="268"/>
            <p14:sldId id="269"/>
            <p14:sldId id="276"/>
            <p14:sldId id="280"/>
            <p14:sldId id="281"/>
            <p14:sldId id="283"/>
            <p14:sldId id="284"/>
            <p14:sldId id="288"/>
            <p14:sldId id="285"/>
            <p14:sldId id="289"/>
            <p14:sldId id="259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AFE8-09D7-4E3E-AF5F-B5FED682F83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8F66D-880C-41AF-8EF1-B1FF29C1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F66D-880C-41AF-8EF1-B1FF29C113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F66D-880C-41AF-8EF1-B1FF29C113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F66D-880C-41AF-8EF1-B1FF29C113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5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00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9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9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0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AAB8-7340-47CB-B220-1A597D5AA5D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482C49-0410-4791-ABA8-2F82E0CC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FMBt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pl.ca/programs/musiclibrary/instrument-collectio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booking.nlpl.ca/Cire/logi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hhMsf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22f8CS" TargetMode="External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librarysupport.nlpl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library.nlpl.c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W2iZS0sJlH67js0AFe9ga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lpl.c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JsI2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UEvh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uides.nlpl.ca/bookclubs" TargetMode="External"/><Relationship Id="rId4" Type="http://schemas.openxmlformats.org/officeDocument/2006/relationships/hyperlink" Target="https://bit.ly/3g6A9B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RHAQ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DUxf62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7NUN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craig@nlpl.ca" TargetMode="External"/><Relationship Id="rId2" Type="http://schemas.openxmlformats.org/officeDocument/2006/relationships/hyperlink" Target="mailto:sprior@nlpl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ecraig@nlpl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2Q2rzt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t.ly/315Pei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Jv1H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326741"/>
            <a:ext cx="7766936" cy="1724095"/>
          </a:xfrm>
        </p:spPr>
        <p:txBody>
          <a:bodyPr/>
          <a:lstStyle/>
          <a:p>
            <a:r>
              <a:rPr lang="en-US" dirty="0" smtClean="0"/>
              <a:t>Our Library and How to Use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Emma Craig</a:t>
            </a:r>
            <a:br>
              <a:rPr lang="en-US" dirty="0" smtClean="0"/>
            </a:br>
            <a:r>
              <a:rPr lang="en-US" dirty="0" smtClean="0"/>
              <a:t>Regional Librarian</a:t>
            </a:r>
            <a:br>
              <a:rPr lang="en-US" dirty="0" smtClean="0"/>
            </a:br>
            <a:r>
              <a:rPr lang="en-US" dirty="0" smtClean="0"/>
              <a:t>A.C. Hunter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29051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57571"/>
            <a:ext cx="8596668" cy="730313"/>
          </a:xfrm>
        </p:spPr>
        <p:txBody>
          <a:bodyPr/>
          <a:lstStyle/>
          <a:p>
            <a:r>
              <a:rPr lang="en-US" dirty="0" smtClean="0"/>
              <a:t>Newfoundland &amp; Labrador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7884"/>
            <a:ext cx="5650337" cy="50125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Books</a:t>
            </a:r>
            <a:r>
              <a:rPr lang="en-US" sz="2400" dirty="0"/>
              <a:t>, periodicals, newspapers, government documents, maps, photographs, post cards, pamphlets and </a:t>
            </a:r>
            <a:r>
              <a:rPr lang="en-US" sz="2400" dirty="0" smtClean="0"/>
              <a:t>manuscripts all </a:t>
            </a:r>
            <a:r>
              <a:rPr lang="en-US" sz="2400" dirty="0"/>
              <a:t>related to Newfoundland &amp; </a:t>
            </a:r>
            <a:r>
              <a:rPr lang="en-US" sz="2400" dirty="0" smtClean="0"/>
              <a:t>Labrador</a:t>
            </a:r>
          </a:p>
          <a:p>
            <a:pPr lvl="1"/>
            <a:r>
              <a:rPr lang="en-US" sz="2200" dirty="0" smtClean="0"/>
              <a:t>Materials dating from 1630 to the present</a:t>
            </a:r>
          </a:p>
          <a:p>
            <a:r>
              <a:rPr lang="en-US" sz="2400" dirty="0"/>
              <a:t>Reference and research assistance</a:t>
            </a:r>
          </a:p>
          <a:p>
            <a:r>
              <a:rPr lang="en-US" sz="2400" dirty="0"/>
              <a:t>In-Library use of materials</a:t>
            </a:r>
          </a:p>
          <a:p>
            <a:r>
              <a:rPr lang="en-US" sz="2400" dirty="0"/>
              <a:t>Microfilm readers, microfilm reader-printer, and photocopier</a:t>
            </a:r>
          </a:p>
          <a:p>
            <a:r>
              <a:rPr lang="en-US" sz="2400" dirty="0"/>
              <a:t>Computers with scanner, internet access, laser and </a:t>
            </a:r>
            <a:r>
              <a:rPr lang="en-US" sz="2400" dirty="0" err="1"/>
              <a:t>colour</a:t>
            </a:r>
            <a:r>
              <a:rPr lang="en-US" sz="2400" dirty="0"/>
              <a:t> </a:t>
            </a:r>
            <a:r>
              <a:rPr lang="en-US" sz="2400" dirty="0" smtClean="0"/>
              <a:t>printers</a:t>
            </a:r>
          </a:p>
          <a:p>
            <a:r>
              <a:rPr lang="en-US" sz="2400" dirty="0" smtClean="0"/>
              <a:t>Access to items in online catalogue</a:t>
            </a:r>
          </a:p>
        </p:txBody>
      </p:sp>
    </p:spTree>
    <p:extLst>
      <p:ext uri="{BB962C8B-B14F-4D97-AF65-F5344CB8AC3E}">
        <p14:creationId xmlns:p14="http://schemas.microsoft.com/office/powerpoint/2010/main" val="141422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79931"/>
            <a:ext cx="8596668" cy="730313"/>
          </a:xfrm>
        </p:spPr>
        <p:txBody>
          <a:bodyPr/>
          <a:lstStyle/>
          <a:p>
            <a:r>
              <a:rPr lang="en-US" dirty="0" smtClean="0"/>
              <a:t>Board Game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86832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300 board </a:t>
            </a:r>
            <a:r>
              <a:rPr lang="en-US" sz="2400" dirty="0" smtClean="0"/>
              <a:t>games, thanks </a:t>
            </a:r>
            <a:r>
              <a:rPr lang="en-US" sz="2400" dirty="0"/>
              <a:t>to a generous donation from </a:t>
            </a:r>
            <a:r>
              <a:rPr lang="en-US" sz="2400" dirty="0" err="1"/>
              <a:t>TimeMaster’s</a:t>
            </a:r>
            <a:r>
              <a:rPr lang="en-US" sz="2400" dirty="0"/>
              <a:t> Inc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Just as easy as lending out a book!</a:t>
            </a:r>
          </a:p>
          <a:p>
            <a:pPr lvl="1"/>
            <a:r>
              <a:rPr lang="en-US" sz="2200" dirty="0" smtClean="0"/>
              <a:t>Max. loan period of 3 weeks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6"/>
          <a:stretch/>
        </p:blipFill>
        <p:spPr>
          <a:xfrm>
            <a:off x="6545655" y="929586"/>
            <a:ext cx="4738253" cy="5153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5655" y="5852471"/>
            <a:ext cx="13981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3"/>
              </a:rPr>
              <a:t>https://bit.ly/3iFMBtF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669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7" y="1156714"/>
            <a:ext cx="9209050" cy="730313"/>
          </a:xfrm>
        </p:spPr>
        <p:txBody>
          <a:bodyPr>
            <a:normAutofit/>
          </a:bodyPr>
          <a:lstStyle/>
          <a:p>
            <a:r>
              <a:rPr lang="en-US" dirty="0" smtClean="0"/>
              <a:t>Sun Life Financial Musical Lending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7" y="1862563"/>
            <a:ext cx="5650337" cy="3558591"/>
          </a:xfrm>
        </p:spPr>
        <p:txBody>
          <a:bodyPr>
            <a:normAutofit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collection of instruments that you may borrow using your NLPL Public Library </a:t>
            </a:r>
            <a:r>
              <a:rPr lang="en-US" sz="2200" dirty="0" smtClean="0"/>
              <a:t>card</a:t>
            </a:r>
          </a:p>
          <a:p>
            <a:pPr lvl="1"/>
            <a:r>
              <a:rPr lang="en-US" sz="2000" dirty="0" smtClean="0"/>
              <a:t>Full list of instruments on NLPL website</a:t>
            </a:r>
          </a:p>
          <a:p>
            <a:r>
              <a:rPr lang="en-US" sz="2200" dirty="0" smtClean="0"/>
              <a:t>Borrowing period of 4 weeks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esponsible </a:t>
            </a:r>
            <a:r>
              <a:rPr lang="en-US" sz="2200" dirty="0"/>
              <a:t>for maintaining and returning instruments in good </a:t>
            </a:r>
            <a:r>
              <a:rPr lang="en-US" sz="2200" dirty="0" smtClean="0"/>
              <a:t>condition</a:t>
            </a:r>
          </a:p>
          <a:p>
            <a:r>
              <a:rPr lang="en-US" sz="2200" dirty="0" smtClean="0"/>
              <a:t>We do accept donations of instruments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r="50322"/>
          <a:stretch/>
        </p:blipFill>
        <p:spPr>
          <a:xfrm>
            <a:off x="6201624" y="2471802"/>
            <a:ext cx="5857592" cy="234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87" y="5325662"/>
            <a:ext cx="783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https://nlpl.ca/programs/musiclibrary/instrument-collection.html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292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Computers and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2634"/>
            <a:ext cx="5508895" cy="388077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Free </a:t>
            </a:r>
            <a:r>
              <a:rPr lang="en-US" sz="2200" dirty="0"/>
              <a:t>access </a:t>
            </a:r>
            <a:r>
              <a:rPr lang="en-US" sz="2200" dirty="0" smtClean="0"/>
              <a:t>to public </a:t>
            </a:r>
            <a:r>
              <a:rPr lang="en-US" sz="2200" dirty="0"/>
              <a:t>access computer </a:t>
            </a:r>
            <a:r>
              <a:rPr lang="en-US" sz="2200" dirty="0" smtClean="0"/>
              <a:t>terminals</a:t>
            </a:r>
          </a:p>
          <a:p>
            <a:pPr lvl="1"/>
            <a:r>
              <a:rPr lang="en-US" sz="2000" dirty="0" smtClean="0"/>
              <a:t>Sign in with library card</a:t>
            </a:r>
          </a:p>
          <a:p>
            <a:pPr lvl="1"/>
            <a:r>
              <a:rPr lang="en-US" sz="2000" dirty="0" smtClean="0"/>
              <a:t>Can book a computer </a:t>
            </a:r>
            <a:r>
              <a:rPr lang="en-US" sz="2000" dirty="0"/>
              <a:t>in advance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booking.nlpl.ca/Cire/login.aspx</a:t>
            </a:r>
            <a:r>
              <a:rPr lang="en-US" sz="2000" dirty="0" smtClean="0"/>
              <a:t> </a:t>
            </a:r>
          </a:p>
          <a:p>
            <a:r>
              <a:rPr lang="en-US" sz="2200" dirty="0"/>
              <a:t>Printing Services</a:t>
            </a:r>
          </a:p>
          <a:p>
            <a:r>
              <a:rPr lang="en-US" sz="2200" dirty="0"/>
              <a:t>Document and Photo Scanners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29" y="1659899"/>
            <a:ext cx="5837055" cy="389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6229" y="5553407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bit.ly/3hhMsfX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330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Multilingual Library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5650337" cy="1754359"/>
          </a:xfrm>
        </p:spPr>
        <p:txBody>
          <a:bodyPr>
            <a:normAutofit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result of </a:t>
            </a:r>
            <a:r>
              <a:rPr lang="en-US" sz="2200" i="1" dirty="0"/>
              <a:t>The Welcome Project</a:t>
            </a:r>
            <a:r>
              <a:rPr lang="en-US" sz="2200" dirty="0"/>
              <a:t>, a community consultation project aimed at making our libraries more welcoming for </a:t>
            </a:r>
            <a:r>
              <a:rPr lang="en-US" sz="2200" dirty="0" smtClean="0"/>
              <a:t>newcomers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1" y="1930400"/>
            <a:ext cx="5749227" cy="38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"/>
          <a:stretch/>
        </p:blipFill>
        <p:spPr>
          <a:xfrm>
            <a:off x="-1" y="0"/>
            <a:ext cx="919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0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8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Accessible Library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9931"/>
            <a:ext cx="5650337" cy="388077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Audiobooks collection</a:t>
            </a:r>
          </a:p>
          <a:p>
            <a:r>
              <a:rPr lang="en-US" sz="2200" dirty="0" smtClean="0"/>
              <a:t>eBooks and Audiobooks in Digital Library (more about that later)</a:t>
            </a:r>
          </a:p>
          <a:p>
            <a:r>
              <a:rPr lang="en-US" sz="2200" dirty="0" smtClean="0"/>
              <a:t>Large print books</a:t>
            </a:r>
          </a:p>
          <a:p>
            <a:r>
              <a:rPr lang="en-US" sz="2200" dirty="0" smtClean="0"/>
              <a:t>Signed Stories in Digital Library</a:t>
            </a:r>
          </a:p>
          <a:p>
            <a:r>
              <a:rPr lang="en-US" sz="2200" dirty="0" smtClean="0"/>
              <a:t>Video Descriptive and Closed Captions videos</a:t>
            </a:r>
          </a:p>
        </p:txBody>
      </p:sp>
    </p:spTree>
    <p:extLst>
      <p:ext uri="{BB962C8B-B14F-4D97-AF65-F5344CB8AC3E}">
        <p14:creationId xmlns:p14="http://schemas.microsoft.com/office/powerpoint/2010/main" val="148003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2" y="1073339"/>
            <a:ext cx="8596668" cy="70315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62" y="1776491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Getting a Library Card</a:t>
            </a:r>
          </a:p>
          <a:p>
            <a:r>
              <a:rPr lang="en-US" sz="2400" dirty="0" smtClean="0"/>
              <a:t>Resources at the Library</a:t>
            </a:r>
          </a:p>
          <a:p>
            <a:r>
              <a:rPr lang="en-US" sz="2400" dirty="0" smtClean="0"/>
              <a:t>Resources Online</a:t>
            </a:r>
          </a:p>
          <a:p>
            <a:r>
              <a:rPr lang="en-US" sz="2400" dirty="0" smtClean="0"/>
              <a:t>Programs</a:t>
            </a:r>
          </a:p>
          <a:p>
            <a:r>
              <a:rPr lang="en-US" sz="2400" dirty="0" smtClean="0"/>
              <a:t>Supporting the Library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79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>
            <a:normAutofit fontScale="90000"/>
          </a:bodyPr>
          <a:lstStyle/>
          <a:p>
            <a:r>
              <a:rPr lang="en-US" dirty="0"/>
              <a:t>Centre for Equitable Library Access (CELA)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662"/>
            <a:ext cx="5176627" cy="45931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CELA Collection</a:t>
            </a:r>
          </a:p>
          <a:p>
            <a:pPr lvl="1"/>
            <a:r>
              <a:rPr lang="en-US" sz="2000" dirty="0" smtClean="0"/>
              <a:t>For people </a:t>
            </a:r>
            <a:r>
              <a:rPr lang="en-US" sz="2000" dirty="0"/>
              <a:t>who have difficulty reading print due to a visual, physical, or learning </a:t>
            </a:r>
            <a:r>
              <a:rPr lang="en-US" sz="2000" dirty="0" smtClean="0"/>
              <a:t>disability</a:t>
            </a:r>
          </a:p>
          <a:p>
            <a:r>
              <a:rPr lang="en-US" sz="2200" dirty="0" smtClean="0"/>
              <a:t>Accessible books and magazines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udio</a:t>
            </a:r>
            <a:r>
              <a:rPr lang="en-US" sz="2200" dirty="0"/>
              <a:t>, Braille, and accessible </a:t>
            </a:r>
            <a:r>
              <a:rPr lang="en-US" sz="2200" dirty="0" smtClean="0"/>
              <a:t>eBooks</a:t>
            </a:r>
          </a:p>
          <a:p>
            <a:r>
              <a:rPr lang="en-US" sz="2200" dirty="0"/>
              <a:t>Accessible online services for web reading and </a:t>
            </a:r>
            <a:r>
              <a:rPr lang="en-US" sz="2200" dirty="0" smtClean="0"/>
              <a:t>research</a:t>
            </a:r>
          </a:p>
          <a:p>
            <a:r>
              <a:rPr lang="en-US" sz="2200" dirty="0"/>
              <a:t>Patrons can either self-register using </a:t>
            </a:r>
            <a:r>
              <a:rPr lang="en-US" sz="2200" dirty="0" smtClean="0"/>
              <a:t>CELA’s online </a:t>
            </a:r>
            <a:r>
              <a:rPr lang="en-US" sz="2200" dirty="0"/>
              <a:t>registration form or contact Technical Services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8613" r="10554" b="9639"/>
          <a:stretch/>
        </p:blipFill>
        <p:spPr>
          <a:xfrm>
            <a:off x="6261366" y="2277369"/>
            <a:ext cx="3268301" cy="3174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2169" y="5344568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bit.ly/322f8CS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119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resources and services offered at our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9142"/>
            <a:ext cx="5122200" cy="432532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eBooks &amp; </a:t>
            </a:r>
            <a:r>
              <a:rPr lang="en-US" sz="2200" dirty="0" err="1" smtClean="0"/>
              <a:t>eAudiobooks</a:t>
            </a:r>
            <a:endParaRPr lang="en-US" sz="2200" dirty="0" smtClean="0"/>
          </a:p>
          <a:p>
            <a:pPr lvl="1"/>
            <a:r>
              <a:rPr lang="en-US" sz="2000" dirty="0" smtClean="0"/>
              <a:t>Including </a:t>
            </a:r>
            <a:r>
              <a:rPr lang="en-US" sz="2000" dirty="0" err="1" smtClean="0"/>
              <a:t>Tumblebooks</a:t>
            </a:r>
            <a:endParaRPr lang="en-US" sz="2000" dirty="0" smtClean="0"/>
          </a:p>
          <a:p>
            <a:r>
              <a:rPr lang="en-US" sz="2200" dirty="0" err="1"/>
              <a:t>eNewspapers</a:t>
            </a:r>
            <a:r>
              <a:rPr lang="en-US" sz="2200" dirty="0"/>
              <a:t> &amp; </a:t>
            </a:r>
            <a:r>
              <a:rPr lang="en-US" sz="2200" dirty="0" err="1" smtClean="0"/>
              <a:t>eMagazines</a:t>
            </a:r>
            <a:endParaRPr lang="en-US" sz="2200" dirty="0"/>
          </a:p>
          <a:p>
            <a:r>
              <a:rPr lang="en-US" sz="2200" dirty="0" err="1" smtClean="0"/>
              <a:t>eLibrary</a:t>
            </a:r>
            <a:r>
              <a:rPr lang="en-US" sz="2200" dirty="0" smtClean="0"/>
              <a:t> Guides &amp; Support: </a:t>
            </a:r>
            <a:r>
              <a:rPr lang="en-US" sz="2200" dirty="0">
                <a:hlinkClick r:id="rId2"/>
              </a:rPr>
              <a:t>https://elibrarysupport.nlpl.ca/</a:t>
            </a:r>
            <a:endParaRPr lang="en-US" sz="2200" dirty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1822"/>
          <a:stretch/>
        </p:blipFill>
        <p:spPr>
          <a:xfrm>
            <a:off x="5799534" y="2160588"/>
            <a:ext cx="5219796" cy="325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7062" y="5418468"/>
            <a:ext cx="326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https://digitallibrary.nlpl.ca/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6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NLPL </a:t>
            </a: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5736"/>
            <a:ext cx="5650337" cy="34643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In-depth tutorials on library services and resources</a:t>
            </a:r>
          </a:p>
          <a:p>
            <a:r>
              <a:rPr lang="en-US" sz="2200" dirty="0" smtClean="0"/>
              <a:t>NL history content</a:t>
            </a:r>
          </a:p>
          <a:p>
            <a:r>
              <a:rPr lang="en-US" sz="2200" dirty="0" smtClean="0"/>
              <a:t>Children’s programming at home</a:t>
            </a:r>
          </a:p>
          <a:p>
            <a:pPr lvl="1"/>
            <a:r>
              <a:rPr lang="en-US" sz="2000" dirty="0" smtClean="0"/>
              <a:t>Story Times</a:t>
            </a:r>
          </a:p>
          <a:p>
            <a:pPr lvl="1"/>
            <a:r>
              <a:rPr lang="en-US" sz="2000" dirty="0" smtClean="0"/>
              <a:t>Felts and rhymes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322"/>
          <a:stretch/>
        </p:blipFill>
        <p:spPr>
          <a:xfrm>
            <a:off x="6698864" y="788203"/>
            <a:ext cx="4174050" cy="5503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994" y="4646430"/>
            <a:ext cx="539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https://www.youtube.com/channel/UCW2iZS0sJlH67js0AFe9gaA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660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80505"/>
            <a:ext cx="8596668" cy="730313"/>
          </a:xfrm>
        </p:spPr>
        <p:txBody>
          <a:bodyPr/>
          <a:lstStyle/>
          <a:p>
            <a:r>
              <a:rPr lang="en-US" dirty="0" err="1" smtClean="0"/>
              <a:t>LibGuides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10818"/>
            <a:ext cx="5650337" cy="141729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Guides on library programs and services</a:t>
            </a:r>
          </a:p>
          <a:p>
            <a:r>
              <a:rPr lang="en-US" sz="2200" dirty="0" smtClean="0"/>
              <a:t>Themed ones featuring library materials and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6327671" y="1062055"/>
            <a:ext cx="5410515" cy="4951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291" y="3728116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https://guides.nlpl.ca/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at the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Programs offered at our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1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Story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9899"/>
            <a:ext cx="5650337" cy="3880773"/>
          </a:xfrm>
        </p:spPr>
        <p:txBody>
          <a:bodyPr>
            <a:normAutofit/>
          </a:bodyPr>
          <a:lstStyle/>
          <a:p>
            <a:r>
              <a:rPr lang="en-US" sz="2200" dirty="0" err="1"/>
              <a:t>Storytimes</a:t>
            </a:r>
            <a:r>
              <a:rPr lang="en-US" sz="2200" dirty="0"/>
              <a:t> are a great way for kids (and parents) to practice English language skills</a:t>
            </a:r>
          </a:p>
          <a:p>
            <a:r>
              <a:rPr lang="en-US" sz="2200" dirty="0" smtClean="0"/>
              <a:t>Available for children ages 3-5</a:t>
            </a:r>
          </a:p>
          <a:p>
            <a:r>
              <a:rPr lang="en-US" sz="2200" dirty="0" smtClean="0"/>
              <a:t>30-60 minutes in length</a:t>
            </a:r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rhymes, stories, counting, singing, plays and puppets, dancing and social </a:t>
            </a:r>
            <a:r>
              <a:rPr lang="en-US" sz="2000" dirty="0" smtClean="0"/>
              <a:t>time</a:t>
            </a:r>
          </a:p>
          <a:p>
            <a:r>
              <a:rPr lang="en-US" sz="2200" dirty="0" smtClean="0"/>
              <a:t>Virtual Story Times available on the NLPL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1" y="1659899"/>
            <a:ext cx="4899115" cy="3449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0331" y="5109365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bit.ly/3aJsI2l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854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93784"/>
            <a:ext cx="8596668" cy="730313"/>
          </a:xfrm>
        </p:spPr>
        <p:txBody>
          <a:bodyPr/>
          <a:lstStyle/>
          <a:p>
            <a:r>
              <a:rPr lang="en-US" dirty="0" smtClean="0"/>
              <a:t>Information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97"/>
            <a:ext cx="5931696" cy="475900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Previous sessions</a:t>
            </a:r>
          </a:p>
          <a:p>
            <a:pPr lvl="1"/>
            <a:r>
              <a:rPr lang="en-US" sz="2000" dirty="0" smtClean="0"/>
              <a:t>Taxes and Money Management</a:t>
            </a:r>
          </a:p>
          <a:p>
            <a:pPr lvl="1"/>
            <a:r>
              <a:rPr lang="en-US" sz="2000" dirty="0" smtClean="0"/>
              <a:t>Computer </a:t>
            </a:r>
            <a:r>
              <a:rPr lang="en-US" sz="2000" dirty="0"/>
              <a:t>B</a:t>
            </a:r>
            <a:r>
              <a:rPr lang="en-US" sz="2000" dirty="0" smtClean="0"/>
              <a:t>asics and Internet Safety</a:t>
            </a:r>
          </a:p>
          <a:p>
            <a:pPr lvl="1"/>
            <a:r>
              <a:rPr lang="en-US" sz="2000" dirty="0" smtClean="0"/>
              <a:t>Stop Smoking</a:t>
            </a:r>
          </a:p>
          <a:p>
            <a:pPr lvl="1"/>
            <a:r>
              <a:rPr lang="en-US" sz="2000" dirty="0" smtClean="0"/>
              <a:t>Gardening</a:t>
            </a:r>
          </a:p>
          <a:p>
            <a:r>
              <a:rPr lang="en-US" sz="2200" dirty="0"/>
              <a:t>English </a:t>
            </a:r>
            <a:r>
              <a:rPr lang="en-US" sz="2200" dirty="0" smtClean="0"/>
              <a:t>Conversation </a:t>
            </a:r>
            <a:r>
              <a:rPr lang="en-US" sz="2200" dirty="0"/>
              <a:t>C</a:t>
            </a:r>
            <a:r>
              <a:rPr lang="en-US" sz="2200" dirty="0" smtClean="0"/>
              <a:t>ircles</a:t>
            </a:r>
          </a:p>
          <a:p>
            <a:pPr lvl="1"/>
            <a:r>
              <a:rPr lang="en-US" sz="2000" dirty="0" smtClean="0"/>
              <a:t>We are happy to host one with your organization</a:t>
            </a:r>
          </a:p>
          <a:p>
            <a:r>
              <a:rPr lang="en-US" sz="2200" dirty="0"/>
              <a:t>Don't </a:t>
            </a:r>
            <a:r>
              <a:rPr lang="en-US" sz="2200" dirty="0" smtClean="0"/>
              <a:t>see </a:t>
            </a:r>
            <a:r>
              <a:rPr lang="en-US" sz="2200" dirty="0"/>
              <a:t>a s</a:t>
            </a:r>
            <a:r>
              <a:rPr lang="en-US" sz="2200" dirty="0" smtClean="0"/>
              <a:t>ession </a:t>
            </a:r>
            <a:r>
              <a:rPr lang="en-US" sz="2200" dirty="0"/>
              <a:t>that </a:t>
            </a:r>
            <a:r>
              <a:rPr lang="en-US" sz="2200" dirty="0" smtClean="0"/>
              <a:t>interests you?</a:t>
            </a:r>
          </a:p>
          <a:p>
            <a:pPr lvl="1"/>
            <a:r>
              <a:rPr lang="en-US" sz="2000" dirty="0" smtClean="0"/>
              <a:t>Recommendations are welcome!</a:t>
            </a:r>
          </a:p>
          <a:p>
            <a:endParaRPr lang="en-US" sz="22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1032191"/>
            <a:ext cx="3373925" cy="506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6313" y="6067661"/>
            <a:ext cx="12650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bit.ly/3iUEvh7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487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9586"/>
            <a:ext cx="8596668" cy="730313"/>
          </a:xfrm>
        </p:spPr>
        <p:txBody>
          <a:bodyPr/>
          <a:lstStyle/>
          <a:p>
            <a:r>
              <a:rPr lang="en-US" dirty="0" smtClean="0"/>
              <a:t>Book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1977"/>
            <a:ext cx="5868321" cy="388077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Book Club Kits </a:t>
            </a:r>
          </a:p>
          <a:p>
            <a:pPr lvl="1"/>
            <a:r>
              <a:rPr lang="en-US" sz="2000" dirty="0"/>
              <a:t>10 copies of one book</a:t>
            </a:r>
          </a:p>
          <a:p>
            <a:pPr lvl="1"/>
            <a:r>
              <a:rPr lang="en-US" sz="2000" dirty="0"/>
              <a:t>Discussion </a:t>
            </a:r>
            <a:r>
              <a:rPr lang="en-US" sz="2000" dirty="0" smtClean="0"/>
              <a:t>questions and info about the author</a:t>
            </a:r>
          </a:p>
          <a:p>
            <a:pPr lvl="1"/>
            <a:r>
              <a:rPr lang="en-US" sz="2000" dirty="0" smtClean="0"/>
              <a:t>Loan period of 6 weeks</a:t>
            </a:r>
          </a:p>
          <a:p>
            <a:r>
              <a:rPr lang="en-US" sz="2200" dirty="0" smtClean="0"/>
              <a:t>Resources for Digital Book Clubs</a:t>
            </a:r>
          </a:p>
          <a:p>
            <a:pPr lvl="1"/>
            <a:r>
              <a:rPr lang="en-US" sz="2000" dirty="0" smtClean="0"/>
              <a:t>Selection of eBooks and </a:t>
            </a:r>
            <a:r>
              <a:rPr lang="en-US" sz="2000" dirty="0" err="1" smtClean="0"/>
              <a:t>eAudiobooks</a:t>
            </a:r>
            <a:r>
              <a:rPr lang="en-US" sz="2000" dirty="0" smtClean="0"/>
              <a:t> with unlimited user access</a:t>
            </a:r>
          </a:p>
          <a:p>
            <a:r>
              <a:rPr lang="en-US" sz="2200" dirty="0" smtClean="0"/>
              <a:t>Book Clubs </a:t>
            </a:r>
            <a:r>
              <a:rPr lang="en-US" sz="2200" dirty="0" err="1" smtClean="0"/>
              <a:t>LibGuide</a:t>
            </a:r>
            <a:r>
              <a:rPr lang="en-US" sz="2200" dirty="0" smtClean="0"/>
              <a:t> with resources and booklists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9098" b="28865"/>
          <a:stretch/>
        </p:blipFill>
        <p:spPr>
          <a:xfrm>
            <a:off x="6545655" y="2138794"/>
            <a:ext cx="4949512" cy="300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5655" y="5148897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bit.ly/3g6A9Bo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792727" y="5364341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https://guides.nlpl.ca/bookclubs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9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71664"/>
            <a:ext cx="8596668" cy="730313"/>
          </a:xfrm>
        </p:spPr>
        <p:txBody>
          <a:bodyPr/>
          <a:lstStyle/>
          <a:p>
            <a:r>
              <a:rPr lang="en-US" dirty="0" smtClean="0"/>
              <a:t>TD Summer Reading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4731"/>
            <a:ext cx="5868321" cy="283380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Canada’s </a:t>
            </a:r>
            <a:r>
              <a:rPr lang="en-US" sz="2200" dirty="0"/>
              <a:t>largest bilingual reading </a:t>
            </a:r>
            <a:r>
              <a:rPr lang="en-US" sz="2200" dirty="0" smtClean="0"/>
              <a:t>program</a:t>
            </a:r>
          </a:p>
          <a:p>
            <a:pPr lvl="1"/>
            <a:r>
              <a:rPr lang="en-US" sz="2000" dirty="0" smtClean="0"/>
              <a:t>Encourage </a:t>
            </a:r>
            <a:r>
              <a:rPr lang="en-US" sz="2000" dirty="0"/>
              <a:t>kids to read for pleasure over the course of the summer and keep their literacy skills </a:t>
            </a:r>
            <a:r>
              <a:rPr lang="en-US" sz="2000" dirty="0" smtClean="0"/>
              <a:t>fresh</a:t>
            </a:r>
          </a:p>
          <a:p>
            <a:r>
              <a:rPr lang="en-US" sz="2200" dirty="0" smtClean="0"/>
              <a:t>NLPL libraries run a variety of programming related to the theme of the TDSRC each year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35" y="1557120"/>
            <a:ext cx="4151435" cy="3404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2430" y="4961295"/>
            <a:ext cx="1452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bit.ly/3kRHAQL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67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little information about myself and our library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5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1574"/>
            <a:ext cx="8596668" cy="730313"/>
          </a:xfrm>
        </p:spPr>
        <p:txBody>
          <a:bodyPr/>
          <a:lstStyle/>
          <a:p>
            <a:r>
              <a:rPr lang="en-US" dirty="0" smtClean="0"/>
              <a:t>Library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1887"/>
            <a:ext cx="5650337" cy="407724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Available by appointment for </a:t>
            </a:r>
            <a:r>
              <a:rPr lang="en-US" sz="2200" dirty="0"/>
              <a:t>any size of group, class, club or </a:t>
            </a:r>
            <a:r>
              <a:rPr lang="en-US" sz="2200" dirty="0" smtClean="0"/>
              <a:t>organization</a:t>
            </a:r>
          </a:p>
          <a:p>
            <a:pPr lvl="1"/>
            <a:r>
              <a:rPr lang="en-US" sz="2000" dirty="0"/>
              <a:t>Learn about local library staff, collections, services, and resources during your </a:t>
            </a:r>
            <a:r>
              <a:rPr lang="en-US" sz="2000" dirty="0" smtClean="0"/>
              <a:t>tour</a:t>
            </a:r>
          </a:p>
          <a:p>
            <a:r>
              <a:rPr lang="en-US" sz="2200" dirty="0"/>
              <a:t>If you arrange ahead of time, we can sign participants up for free library cards and give them their new card at the end of the tour</a:t>
            </a:r>
            <a:endParaRPr lang="en-US" sz="2200" dirty="0" smtClean="0"/>
          </a:p>
          <a:p>
            <a:r>
              <a:rPr lang="en-US" sz="2200" dirty="0" smtClean="0"/>
              <a:t>Work with your group for translation purposes</a:t>
            </a:r>
          </a:p>
          <a:p>
            <a:r>
              <a:rPr lang="en-US" sz="2200" dirty="0"/>
              <a:t>Tours can also include a short story time or assistance with research if requested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6327671" y="1267069"/>
            <a:ext cx="5764039" cy="4323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7671" y="5603692"/>
            <a:ext cx="1282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bit.ly/2DUxf62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4937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little things you can do to make our branch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1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15017"/>
            <a:ext cx="8596668" cy="685046"/>
          </a:xfrm>
        </p:spPr>
        <p:txBody>
          <a:bodyPr/>
          <a:lstStyle/>
          <a:p>
            <a:r>
              <a:rPr lang="en-US" dirty="0" smtClean="0"/>
              <a:t>Supporting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41146"/>
            <a:ext cx="5469969" cy="2562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Sign-up for a library card</a:t>
            </a:r>
          </a:p>
          <a:p>
            <a:r>
              <a:rPr lang="en-US" sz="2400" dirty="0" smtClean="0"/>
              <a:t>Become a volunteer</a:t>
            </a:r>
          </a:p>
          <a:p>
            <a:r>
              <a:rPr lang="en-US" sz="2400" dirty="0" smtClean="0"/>
              <a:t>Make a donation</a:t>
            </a:r>
          </a:p>
          <a:p>
            <a:pPr lvl="1"/>
            <a:r>
              <a:rPr lang="en-US" sz="2000" dirty="0" smtClean="0"/>
              <a:t>Library materials</a:t>
            </a:r>
          </a:p>
          <a:p>
            <a:pPr lvl="1"/>
            <a:r>
              <a:rPr lang="en-US" sz="2000" dirty="0" smtClean="0"/>
              <a:t>Donations of money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7084"/>
          <a:stretch/>
        </p:blipFill>
        <p:spPr>
          <a:xfrm>
            <a:off x="6147303" y="1315017"/>
            <a:ext cx="5278170" cy="4214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7303" y="5529405"/>
            <a:ext cx="1321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bit.ly/347NUNT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3071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46591"/>
            <a:ext cx="8596668" cy="694099"/>
          </a:xfrm>
        </p:spPr>
        <p:txBody>
          <a:bodyPr/>
          <a:lstStyle/>
          <a:p>
            <a:r>
              <a:rPr lang="en-US" dirty="0" smtClean="0"/>
              <a:t>Expanding our Newcomer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2706"/>
            <a:ext cx="5515236" cy="3496429"/>
          </a:xfrm>
        </p:spPr>
        <p:txBody>
          <a:bodyPr>
            <a:normAutofit/>
          </a:bodyPr>
          <a:lstStyle/>
          <a:p>
            <a:r>
              <a:rPr lang="en-US" sz="2400" dirty="0"/>
              <a:t>If you have ideas for programs and would like to explore a partnership with the libraries in the St. John's area, please </a:t>
            </a:r>
            <a:r>
              <a:rPr lang="en-US" sz="2400" dirty="0" smtClean="0"/>
              <a:t>contact us!</a:t>
            </a:r>
          </a:p>
          <a:p>
            <a:pPr lvl="1"/>
            <a:r>
              <a:rPr lang="en-US" sz="2000" dirty="0" smtClean="0"/>
              <a:t>Susan Prior - 709-737-3418 </a:t>
            </a:r>
            <a:r>
              <a:rPr lang="en-US" sz="2000" dirty="0"/>
              <a:t>or </a:t>
            </a:r>
            <a:r>
              <a:rPr lang="en-US" sz="2000" dirty="0" smtClean="0">
                <a:hlinkClick r:id="rId2"/>
              </a:rPr>
              <a:t>sprior@nlpl.ca</a:t>
            </a:r>
            <a:endParaRPr lang="en-US" sz="2000" dirty="0" smtClean="0"/>
          </a:p>
          <a:p>
            <a:pPr lvl="1"/>
            <a:r>
              <a:rPr lang="en-US" sz="2000" dirty="0" smtClean="0"/>
              <a:t>Emma Craig – 709-737-3432 or </a:t>
            </a:r>
            <a:r>
              <a:rPr lang="en-US" sz="2000" dirty="0" smtClean="0">
                <a:hlinkClick r:id="rId3"/>
              </a:rPr>
              <a:t>ecraig@nlpl.ca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70" y="1640690"/>
            <a:ext cx="5749227" cy="38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25804"/>
            <a:ext cx="7766936" cy="1646302"/>
          </a:xfrm>
        </p:spPr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872106"/>
            <a:ext cx="7766936" cy="1770545"/>
          </a:xfrm>
        </p:spPr>
        <p:txBody>
          <a:bodyPr>
            <a:noAutofit/>
          </a:bodyPr>
          <a:lstStyle/>
          <a:p>
            <a:r>
              <a:rPr lang="en-US" sz="2200" dirty="0" smtClean="0"/>
              <a:t>I can answer any questions you may have today or you can contact me anytime!</a:t>
            </a:r>
          </a:p>
          <a:p>
            <a:r>
              <a:rPr lang="en-US" sz="2200" dirty="0" smtClean="0"/>
              <a:t>Email: </a:t>
            </a:r>
            <a:r>
              <a:rPr lang="en-US" sz="2200" dirty="0" smtClean="0">
                <a:hlinkClick r:id="rId2"/>
              </a:rPr>
              <a:t>ecraig@nlpl.ca</a:t>
            </a:r>
            <a:endParaRPr lang="en-US" sz="2200" dirty="0"/>
          </a:p>
          <a:p>
            <a:r>
              <a:rPr lang="en-US" sz="2200" dirty="0" smtClean="0"/>
              <a:t>Phone: (709) 737-3432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3489873"/>
            <a:ext cx="2799080" cy="279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395" y="6088898"/>
            <a:ext cx="11224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hlinkClick r:id="rId4"/>
              </a:rPr>
              <a:t>https://</a:t>
            </a:r>
            <a:r>
              <a:rPr lang="en-US" sz="700" dirty="0" smtClean="0">
                <a:hlinkClick r:id="rId4"/>
              </a:rPr>
              <a:t>bit.ly/2Q2rzt1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7035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0464"/>
            <a:ext cx="8596668" cy="666939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403"/>
            <a:ext cx="6067498" cy="4744015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Originally from Ontario</a:t>
            </a:r>
          </a:p>
          <a:p>
            <a:r>
              <a:rPr lang="en-US" sz="2200" dirty="0" smtClean="0"/>
              <a:t>Master’s Degree in Library and Information Science from Dalhousie University</a:t>
            </a:r>
          </a:p>
          <a:p>
            <a:r>
              <a:rPr lang="en-US" sz="2200" dirty="0" smtClean="0"/>
              <a:t>Interests include reading, video games, movies, and true crime</a:t>
            </a:r>
          </a:p>
          <a:p>
            <a:pPr lvl="1"/>
            <a:r>
              <a:rPr lang="en-US" sz="2000" dirty="0" smtClean="0"/>
              <a:t>My </a:t>
            </a:r>
            <a:r>
              <a:rPr lang="en-US" sz="2000" dirty="0" err="1" smtClean="0"/>
              <a:t>favourite</a:t>
            </a:r>
            <a:r>
              <a:rPr lang="en-US" sz="2000" dirty="0" smtClean="0"/>
              <a:t> genres to read and watch are fantasy and science fiction</a:t>
            </a:r>
          </a:p>
          <a:p>
            <a:r>
              <a:rPr lang="en-US" sz="2200" dirty="0" smtClean="0"/>
              <a:t>Regional Librarian for St. John’s area</a:t>
            </a:r>
          </a:p>
          <a:p>
            <a:pPr lvl="1"/>
            <a:r>
              <a:rPr lang="en-US" sz="2000" dirty="0" smtClean="0"/>
              <a:t>Help out the branches</a:t>
            </a:r>
          </a:p>
          <a:p>
            <a:pPr lvl="1"/>
            <a:r>
              <a:rPr lang="en-US" sz="2000" dirty="0" smtClean="0"/>
              <a:t>Create new programs and services</a:t>
            </a:r>
          </a:p>
          <a:p>
            <a:pPr lvl="1"/>
            <a:r>
              <a:rPr lang="en-US" sz="2000" dirty="0" smtClean="0"/>
              <a:t>Go out to community to talk about the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9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83" y="1012008"/>
            <a:ext cx="8158848" cy="1253386"/>
          </a:xfrm>
        </p:spPr>
        <p:txBody>
          <a:bodyPr>
            <a:normAutofit/>
          </a:bodyPr>
          <a:lstStyle/>
          <a:p>
            <a:r>
              <a:rPr lang="en-US" dirty="0" smtClean="0"/>
              <a:t>About Newfoundland &amp; Labrador Public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083" y="2265394"/>
            <a:ext cx="4184035" cy="2365899"/>
          </a:xfrm>
        </p:spPr>
        <p:txBody>
          <a:bodyPr/>
          <a:lstStyle/>
          <a:p>
            <a:r>
              <a:rPr lang="en-US" sz="2400" dirty="0"/>
              <a:t>94 branches across Newfoundland &amp; Labrador</a:t>
            </a:r>
          </a:p>
          <a:p>
            <a:r>
              <a:rPr lang="en-US" sz="2400" dirty="0"/>
              <a:t>Can request anything from across the province through ILL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93" y="2524109"/>
            <a:ext cx="3850976" cy="18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6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43754"/>
            <a:ext cx="8596668" cy="739366"/>
          </a:xfrm>
        </p:spPr>
        <p:txBody>
          <a:bodyPr/>
          <a:lstStyle/>
          <a:p>
            <a:r>
              <a:rPr lang="en-US" dirty="0" smtClean="0"/>
              <a:t>About A.C. Hunter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46539"/>
            <a:ext cx="4474088" cy="2311823"/>
          </a:xfrm>
        </p:spPr>
        <p:txBody>
          <a:bodyPr/>
          <a:lstStyle/>
          <a:p>
            <a:r>
              <a:rPr lang="en-US" sz="2400" dirty="0"/>
              <a:t>Located in the Arts &amp; Culture </a:t>
            </a:r>
            <a:r>
              <a:rPr lang="en-US" sz="2400" dirty="0" smtClean="0"/>
              <a:t>Centre</a:t>
            </a:r>
          </a:p>
          <a:p>
            <a:r>
              <a:rPr lang="en-US" sz="2400" dirty="0" smtClean="0"/>
              <a:t>Biggest branch in NLPL</a:t>
            </a:r>
          </a:p>
          <a:p>
            <a:pPr lvl="1"/>
            <a:r>
              <a:rPr lang="en-US" sz="2200" dirty="0" smtClean="0"/>
              <a:t>Also serves as the Provincial Resource Library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55" y="1883120"/>
            <a:ext cx="5677324" cy="2838662"/>
          </a:xfrm>
        </p:spPr>
      </p:pic>
      <p:sp>
        <p:nvSpPr>
          <p:cNvPr id="7" name="TextBox 6"/>
          <p:cNvSpPr txBox="1"/>
          <p:nvPr/>
        </p:nvSpPr>
        <p:spPr>
          <a:xfrm>
            <a:off x="5631255" y="4721782"/>
            <a:ext cx="1146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hlinkClick r:id="rId4"/>
              </a:rPr>
              <a:t>https://</a:t>
            </a:r>
            <a:r>
              <a:rPr lang="en-US" sz="700" dirty="0" smtClean="0">
                <a:hlinkClick r:id="rId4"/>
              </a:rPr>
              <a:t>bit.ly/315Peim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575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Library Card – Our Process is Easy!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691"/>
            <a:ext cx="8596668" cy="4633179"/>
          </a:xfrm>
        </p:spPr>
        <p:txBody>
          <a:bodyPr>
            <a:normAutofit/>
          </a:bodyPr>
          <a:lstStyle/>
          <a:p>
            <a:r>
              <a:rPr lang="en-US" sz="2200" dirty="0"/>
              <a:t>Obtaining a Library Card at a Library </a:t>
            </a:r>
            <a:r>
              <a:rPr lang="en-US" sz="2200" dirty="0" smtClean="0"/>
              <a:t>Branch</a:t>
            </a:r>
          </a:p>
          <a:p>
            <a:pPr lvl="1"/>
            <a:r>
              <a:rPr lang="en-US" sz="2000" dirty="0" smtClean="0"/>
              <a:t>Bring one piece of identification that contains a unique number and documentation showing your current home address</a:t>
            </a:r>
          </a:p>
          <a:p>
            <a:pPr lvl="1"/>
            <a:r>
              <a:rPr lang="en-US" sz="2000" dirty="0" smtClean="0"/>
              <a:t>Those under 13 years of age need a parent or guardian to sign the registration form</a:t>
            </a:r>
          </a:p>
          <a:p>
            <a:r>
              <a:rPr lang="en-US" sz="2200" dirty="0" smtClean="0"/>
              <a:t>Registering </a:t>
            </a:r>
            <a:r>
              <a:rPr lang="en-US" sz="2200" dirty="0"/>
              <a:t>Online for a Library </a:t>
            </a:r>
            <a:r>
              <a:rPr lang="en-US" sz="2200" dirty="0" smtClean="0"/>
              <a:t>Card</a:t>
            </a:r>
          </a:p>
          <a:p>
            <a:pPr lvl="1"/>
            <a:r>
              <a:rPr lang="en-US" sz="2000" dirty="0" smtClean="0"/>
              <a:t>Follow the button on our website to the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online form</a:t>
            </a:r>
          </a:p>
          <a:p>
            <a:pPr lvl="1"/>
            <a:r>
              <a:rPr lang="en-US" sz="2000" dirty="0" smtClean="0"/>
              <a:t>Card will be mailed to your address</a:t>
            </a:r>
          </a:p>
          <a:p>
            <a:pPr lvl="1"/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19" y="3959402"/>
            <a:ext cx="4587977" cy="18966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086648">
            <a:off x="10415467" y="5548208"/>
            <a:ext cx="910816" cy="6156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at the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resources and services offered at our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1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4167"/>
            <a:ext cx="8596668" cy="666939"/>
          </a:xfrm>
        </p:spPr>
        <p:txBody>
          <a:bodyPr/>
          <a:lstStyle/>
          <a:p>
            <a:r>
              <a:rPr lang="en-US" dirty="0" smtClean="0"/>
              <a:t>Resources at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1106"/>
            <a:ext cx="6067498" cy="436695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BOOKS!</a:t>
            </a:r>
          </a:p>
          <a:p>
            <a:pPr lvl="1"/>
            <a:r>
              <a:rPr lang="en-US" sz="2000" dirty="0" smtClean="0"/>
              <a:t>Fiction, non-fiction, magazines, graphic novels, etc.</a:t>
            </a:r>
          </a:p>
          <a:p>
            <a:r>
              <a:rPr lang="en-US" sz="2200" dirty="0" smtClean="0"/>
              <a:t>DVDs and CDs</a:t>
            </a:r>
          </a:p>
          <a:p>
            <a:r>
              <a:rPr lang="en-US" sz="2200" dirty="0" smtClean="0"/>
              <a:t>Video games (yes really)</a:t>
            </a:r>
          </a:p>
          <a:p>
            <a:r>
              <a:rPr lang="en-US" sz="2200" dirty="0" smtClean="0"/>
              <a:t>All materials can typically be taken out for 3 weeks</a:t>
            </a:r>
          </a:p>
          <a:p>
            <a:pPr lvl="1"/>
            <a:r>
              <a:rPr lang="en-US" sz="2000" dirty="0" smtClean="0"/>
              <a:t>Unless it is in high demand, then 2 weeks</a:t>
            </a:r>
          </a:p>
          <a:p>
            <a:r>
              <a:rPr lang="en-US" sz="2200" dirty="0" smtClean="0"/>
              <a:t>Can search for materials through the online catalogue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2" t="132"/>
          <a:stretch/>
        </p:blipFill>
        <p:spPr>
          <a:xfrm>
            <a:off x="6771992" y="9052"/>
            <a:ext cx="5420008" cy="6848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8040" y="6572815"/>
            <a:ext cx="12811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https://bit.ly/3kJv1H9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13997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1080</Words>
  <Application>Microsoft Office PowerPoint</Application>
  <PresentationFormat>Widescreen</PresentationFormat>
  <Paragraphs>171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Our Library and How to Use It</vt:lpstr>
      <vt:lpstr>Agenda</vt:lpstr>
      <vt:lpstr>Background</vt:lpstr>
      <vt:lpstr>About Me</vt:lpstr>
      <vt:lpstr>About Newfoundland &amp; Labrador Public Libraries</vt:lpstr>
      <vt:lpstr>About A.C. Hunter Library</vt:lpstr>
      <vt:lpstr>Getting a Library Card – Our Process is Easy!</vt:lpstr>
      <vt:lpstr>Resources at the Library</vt:lpstr>
      <vt:lpstr>Resources at the Library</vt:lpstr>
      <vt:lpstr>Newfoundland &amp; Labrador Collection</vt:lpstr>
      <vt:lpstr>Board Game Collection</vt:lpstr>
      <vt:lpstr>Sun Life Financial Musical Lending Library</vt:lpstr>
      <vt:lpstr>Computers and Internet</vt:lpstr>
      <vt:lpstr>Multilingual Library Resources</vt:lpstr>
      <vt:lpstr>PowerPoint Presentation</vt:lpstr>
      <vt:lpstr>PowerPoint Presentation</vt:lpstr>
      <vt:lpstr>PowerPoint Presentation</vt:lpstr>
      <vt:lpstr>PowerPoint Presentation</vt:lpstr>
      <vt:lpstr>Accessible Library Services</vt:lpstr>
      <vt:lpstr>Centre for Equitable Library Access (CELA)</vt:lpstr>
      <vt:lpstr>Online Resources</vt:lpstr>
      <vt:lpstr>Digital Library</vt:lpstr>
      <vt:lpstr>NLPL Youtube</vt:lpstr>
      <vt:lpstr>LibGuides</vt:lpstr>
      <vt:lpstr>Programs at the Library</vt:lpstr>
      <vt:lpstr>Story Times</vt:lpstr>
      <vt:lpstr>Information Sessions</vt:lpstr>
      <vt:lpstr>Book Clubs</vt:lpstr>
      <vt:lpstr>TD Summer Reading Club</vt:lpstr>
      <vt:lpstr>Library Tours</vt:lpstr>
      <vt:lpstr>Supporting the Library</vt:lpstr>
      <vt:lpstr>Supporting the Library</vt:lpstr>
      <vt:lpstr>Expanding our Newcomer Services</vt:lpstr>
      <vt:lpstr>Thank you for listening!</vt:lpstr>
    </vt:vector>
  </TitlesOfParts>
  <Company>NLPL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Library: A Guide to A.C. Hunter Public Library</dc:title>
  <dc:creator>Emma Craig</dc:creator>
  <cp:lastModifiedBy>Trahey, Martha</cp:lastModifiedBy>
  <cp:revision>44</cp:revision>
  <dcterms:created xsi:type="dcterms:W3CDTF">2020-08-14T16:56:33Z</dcterms:created>
  <dcterms:modified xsi:type="dcterms:W3CDTF">2021-01-27T20:47:05Z</dcterms:modified>
</cp:coreProperties>
</file>